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5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70" r:id="rId12"/>
    <p:sldId id="268" r:id="rId13"/>
    <p:sldId id="269" r:id="rId14"/>
    <p:sldId id="271" r:id="rId15"/>
    <p:sldId id="272" r:id="rId16"/>
    <p:sldId id="273" r:id="rId17"/>
    <p:sldId id="274" r:id="rId18"/>
    <p:sldId id="25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C1C7-3981-401C-9FF6-2AF9A3480E0F}" type="datetimeFigureOut">
              <a:rPr lang="es-ES" smtClean="0"/>
              <a:t>19/07/2023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C889F8F9-0515-4DF4-AA74-403D9E9807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7234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C1C7-3981-401C-9FF6-2AF9A3480E0F}" type="datetimeFigureOut">
              <a:rPr lang="es-ES" smtClean="0"/>
              <a:t>19/07/2023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F8F9-0515-4DF4-AA74-403D9E9807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5361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C1C7-3981-401C-9FF6-2AF9A3480E0F}" type="datetimeFigureOut">
              <a:rPr lang="es-ES" smtClean="0"/>
              <a:t>19/07/2023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F8F9-0515-4DF4-AA74-403D9E9807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5418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C1C7-3981-401C-9FF6-2AF9A3480E0F}" type="datetimeFigureOut">
              <a:rPr lang="es-ES" smtClean="0"/>
              <a:t>19/07/2023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F8F9-0515-4DF4-AA74-403D9E9807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8832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7274C1C7-3981-401C-9FF6-2AF9A3480E0F}" type="datetimeFigureOut">
              <a:rPr lang="es-ES" smtClean="0"/>
              <a:t>19/07/2023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s-E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C889F8F9-0515-4DF4-AA74-403D9E9807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5336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C1C7-3981-401C-9FF6-2AF9A3480E0F}" type="datetimeFigureOut">
              <a:rPr lang="es-ES" smtClean="0"/>
              <a:t>19/07/2023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F8F9-0515-4DF4-AA74-403D9E9807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6825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C1C7-3981-401C-9FF6-2AF9A3480E0F}" type="datetimeFigureOut">
              <a:rPr lang="es-ES" smtClean="0"/>
              <a:t>19/07/2023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F8F9-0515-4DF4-AA74-403D9E9807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6342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C1C7-3981-401C-9FF6-2AF9A3480E0F}" type="datetimeFigureOut">
              <a:rPr lang="es-ES" smtClean="0"/>
              <a:t>19/07/2023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F8F9-0515-4DF4-AA74-403D9E9807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052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C1C7-3981-401C-9FF6-2AF9A3480E0F}" type="datetimeFigureOut">
              <a:rPr lang="es-ES" smtClean="0"/>
              <a:t>19/07/2023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F8F9-0515-4DF4-AA74-403D9E9807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4794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C1C7-3981-401C-9FF6-2AF9A3480E0F}" type="datetimeFigureOut">
              <a:rPr lang="es-ES" smtClean="0"/>
              <a:t>19/07/2023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F8F9-0515-4DF4-AA74-403D9E9807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0656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C1C7-3981-401C-9FF6-2AF9A3480E0F}" type="datetimeFigureOut">
              <a:rPr lang="es-ES" smtClean="0"/>
              <a:t>19/07/2023</a:t>
            </a:fld>
            <a:endParaRPr lang="es-E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F8F9-0515-4DF4-AA74-403D9E9807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5817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7274C1C7-3981-401C-9FF6-2AF9A3480E0F}" type="datetimeFigureOut">
              <a:rPr lang="es-ES" smtClean="0"/>
              <a:t>19/07/2023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C889F8F9-0515-4DF4-AA74-403D9E9807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7382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8C84B8E-16E8-4E54-B4AC-84CE51595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175B0E8-0883-FD3B-0245-C6003E1C9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110054"/>
            <a:ext cx="6558608" cy="4580300"/>
          </a:xfrm>
        </p:spPr>
        <p:txBody>
          <a:bodyPr>
            <a:normAutofit/>
          </a:bodyPr>
          <a:lstStyle/>
          <a:p>
            <a:pPr algn="r"/>
            <a:r>
              <a:rPr lang="es-ES" sz="8800"/>
              <a:t>TFGym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E9EEEA-5DB7-4DC7-AF9F-74D1C19B7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F199147-B958-49C0-9BE2-65BDD892F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D3E0F2C-AAF7-D74B-154E-B6CA890BD2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1947" y="1678210"/>
            <a:ext cx="2989007" cy="3443988"/>
          </a:xfrm>
        </p:spPr>
        <p:txBody>
          <a:bodyPr anchor="ctr">
            <a:normAutofit/>
          </a:bodyPr>
          <a:lstStyle/>
          <a:p>
            <a:r>
              <a:rPr lang="es-ES" sz="20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DESARROLLO DE APLICACIÓN MÓVIL FITNESS MEDIANTE LA UTILIZACIÓN DE KOTLIN Y JETPACK COMPOSE.</a:t>
            </a:r>
            <a:endParaRPr lang="es-ES" sz="2000" kern="1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ES" sz="2000">
              <a:solidFill>
                <a:srgbClr val="00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70505D-EC2C-4D1A-86DE-258377807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F20BDF-18D7-4E94-9BA1-9CEB40470C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46920" y="5257800"/>
            <a:chExt cx="1080904" cy="1080902"/>
          </a:xfrm>
        </p:grpSpPr>
        <p:sp>
          <p:nvSpPr>
            <p:cNvPr id="32" name="Oval 27">
              <a:extLst>
                <a:ext uri="{FF2B5EF4-FFF2-40B4-BE49-F238E27FC236}">
                  <a16:creationId xmlns:a16="http://schemas.microsoft.com/office/drawing/2014/main" id="{98F42242-4089-4E5D-95C3-C113C73DA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46920" y="5257800"/>
              <a:ext cx="1080904" cy="1080902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3" name="Oval 28">
              <a:extLst>
                <a:ext uri="{FF2B5EF4-FFF2-40B4-BE49-F238E27FC236}">
                  <a16:creationId xmlns:a16="http://schemas.microsoft.com/office/drawing/2014/main" id="{796F87F1-ABB5-42FB-86BD-EED111CD3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55011" y="5365890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784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90D6E9-9521-FEF1-2BB2-9CB796798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1800" dirty="0"/>
              <a:t>Botón de regreso a la pantalla Rutinas</a:t>
            </a:r>
          </a:p>
          <a:p>
            <a:endParaRPr lang="es-ES" sz="1800" dirty="0"/>
          </a:p>
          <a:p>
            <a:r>
              <a:rPr lang="es-ES" sz="1800" dirty="0"/>
              <a:t>Lista de ejercicios</a:t>
            </a:r>
          </a:p>
          <a:p>
            <a:pPr lvl="1"/>
            <a:endParaRPr lang="es-ES" sz="1400" dirty="0"/>
          </a:p>
          <a:p>
            <a:pPr lvl="1"/>
            <a:r>
              <a:rPr lang="es-ES" sz="1400" dirty="0"/>
              <a:t>Botón de visualización de ejercicio</a:t>
            </a:r>
          </a:p>
          <a:p>
            <a:pPr lvl="1"/>
            <a:endParaRPr lang="es-ES" sz="1400" dirty="0"/>
          </a:p>
          <a:p>
            <a:pPr lvl="1"/>
            <a:r>
              <a:rPr lang="es-ES" sz="1400" dirty="0"/>
              <a:t>Botón de eliminación de ejercicio</a:t>
            </a:r>
          </a:p>
          <a:p>
            <a:endParaRPr lang="es-ES" sz="1800" dirty="0"/>
          </a:p>
          <a:p>
            <a:r>
              <a:rPr lang="es-ES" sz="1800" dirty="0"/>
              <a:t>Botón flotante de adición de ejercicios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3CEBFE2-84FB-1ADE-32A7-0B72613430CD}"/>
              </a:ext>
            </a:extLst>
          </p:cNvPr>
          <p:cNvSpPr txBox="1"/>
          <p:nvPr/>
        </p:nvSpPr>
        <p:spPr>
          <a:xfrm>
            <a:off x="5083728" y="211963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Pantalla de </a:t>
            </a:r>
            <a:r>
              <a:rPr lang="es-ES" sz="3200" b="1" dirty="0" err="1"/>
              <a:t>verRutina</a:t>
            </a:r>
            <a:endParaRPr lang="es-ES" sz="3200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427C04C-509E-0710-FC66-FE8D553FC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72" y="608919"/>
            <a:ext cx="2607977" cy="563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318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9E90D6E9-9521-FEF1-2BB2-9CB796798B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ES" sz="1800" dirty="0"/>
                  <a:t>Campos de texto</a:t>
                </a:r>
              </a:p>
              <a:p>
                <a:pPr lvl="1"/>
                <a:endParaRPr lang="es-ES" sz="1400" dirty="0"/>
              </a:p>
              <a:p>
                <a:pPr lvl="1"/>
                <a:r>
                  <a:rPr lang="es-ES" sz="1400" dirty="0"/>
                  <a:t>Título del ejercicio</a:t>
                </a:r>
              </a:p>
              <a:p>
                <a:pPr lvl="1"/>
                <a:endParaRPr lang="es-ES" sz="1400" dirty="0"/>
              </a:p>
              <a:p>
                <a:pPr lvl="1"/>
                <a:r>
                  <a:rPr lang="es-ES" sz="1400" dirty="0"/>
                  <a:t>Descripción del ejercicio</a:t>
                </a:r>
              </a:p>
              <a:p>
                <a:endParaRPr lang="es-ES" sz="1800" dirty="0"/>
              </a:p>
              <a:p>
                <a:r>
                  <a:rPr lang="es-ES" sz="1800" dirty="0"/>
                  <a:t>Imagen del ejercicio</a:t>
                </a:r>
              </a:p>
              <a:p>
                <a:endParaRPr lang="es-ES" sz="1800" dirty="0"/>
              </a:p>
              <a:p>
                <a:r>
                  <a:rPr lang="es-ES" sz="1800" dirty="0"/>
                  <a:t>Campos de cálculo de 1RM según la función: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𝑅𝑀</m:t>
                    </m:r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𝑃𝑒𝑠𝑜</m:t>
                        </m:r>
                      </m:num>
                      <m:den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(1.0278 −0.0278 ∗ </m:t>
                        </m:r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𝑅𝑒𝑝𝑒𝑡𝑖𝑐𝑖𝑜𝑛𝑒𝑠</m:t>
                        </m:r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ES" sz="1400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9E90D6E9-9521-FEF1-2BB2-9CB796798B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2" t="-125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uadroTexto 3">
            <a:extLst>
              <a:ext uri="{FF2B5EF4-FFF2-40B4-BE49-F238E27FC236}">
                <a16:creationId xmlns:a16="http://schemas.microsoft.com/office/drawing/2014/main" id="{C3CEBFE2-84FB-1ADE-32A7-0B72613430CD}"/>
              </a:ext>
            </a:extLst>
          </p:cNvPr>
          <p:cNvSpPr txBox="1"/>
          <p:nvPr/>
        </p:nvSpPr>
        <p:spPr>
          <a:xfrm>
            <a:off x="5083728" y="211963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Pantalla de </a:t>
            </a:r>
            <a:r>
              <a:rPr lang="es-ES" sz="3200" b="1" dirty="0" err="1"/>
              <a:t>verEjercicio</a:t>
            </a:r>
            <a:endParaRPr lang="es-ES" sz="3200" b="1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BA069B3-97BB-418C-C340-E550EBD89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72" y="570214"/>
            <a:ext cx="2607977" cy="570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031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90D6E9-9521-FEF1-2BB2-9CB796798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1800" dirty="0"/>
              <a:t>Botón de regreso a la pantalla </a:t>
            </a:r>
            <a:r>
              <a:rPr lang="es-ES" sz="1800" dirty="0" err="1"/>
              <a:t>verRutina</a:t>
            </a:r>
            <a:endParaRPr lang="es-ES" sz="1800" dirty="0"/>
          </a:p>
          <a:p>
            <a:endParaRPr lang="es-ES" sz="1800" dirty="0"/>
          </a:p>
          <a:p>
            <a:r>
              <a:rPr lang="es-ES" sz="1800" dirty="0"/>
              <a:t>Campo de búsqueda de ejercicios e icono de reinicio</a:t>
            </a:r>
          </a:p>
          <a:p>
            <a:pPr marL="0" indent="0">
              <a:buNone/>
            </a:pPr>
            <a:endParaRPr lang="es-ES" sz="1800" dirty="0"/>
          </a:p>
          <a:p>
            <a:r>
              <a:rPr lang="es-ES" sz="1800" dirty="0"/>
              <a:t>Lista de resultados</a:t>
            </a:r>
          </a:p>
          <a:p>
            <a:endParaRPr lang="es-ES" sz="1800" dirty="0"/>
          </a:p>
          <a:p>
            <a:r>
              <a:rPr lang="es-ES" sz="1800" dirty="0"/>
              <a:t>Lista de ejercicios</a:t>
            </a:r>
          </a:p>
          <a:p>
            <a:endParaRPr lang="es-ES" sz="1800" dirty="0"/>
          </a:p>
          <a:p>
            <a:r>
              <a:rPr lang="es-ES" sz="1800" dirty="0"/>
              <a:t>Botón de adición de ejercicios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917804A-5949-ECBE-9099-A597B5F43441}"/>
              </a:ext>
            </a:extLst>
          </p:cNvPr>
          <p:cNvSpPr txBox="1"/>
          <p:nvPr/>
        </p:nvSpPr>
        <p:spPr>
          <a:xfrm>
            <a:off x="5083728" y="211963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Pantalla de </a:t>
            </a:r>
            <a:r>
              <a:rPr lang="es-ES" sz="3200" b="1" dirty="0" err="1"/>
              <a:t>añadirEjercicios</a:t>
            </a:r>
            <a:endParaRPr lang="es-ES" sz="3200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9DADDB0-AB79-0F13-287C-BA3570110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71" y="476297"/>
            <a:ext cx="2656215" cy="579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1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90D6E9-9521-FEF1-2BB2-9CB796798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sz="1800" dirty="0"/>
              <a:t>Botón de regreso a la pantalla </a:t>
            </a:r>
            <a:r>
              <a:rPr lang="es-ES" sz="1800" dirty="0" err="1"/>
              <a:t>verRutina</a:t>
            </a:r>
            <a:endParaRPr lang="es-ES" sz="1800" dirty="0"/>
          </a:p>
          <a:p>
            <a:endParaRPr lang="es-ES" sz="1800" dirty="0"/>
          </a:p>
          <a:p>
            <a:r>
              <a:rPr lang="es-ES" sz="1800" dirty="0"/>
              <a:t>Campo de búsqueda de ejercicios e icono de reinicio</a:t>
            </a:r>
          </a:p>
          <a:p>
            <a:pPr marL="0" indent="0">
              <a:buNone/>
            </a:pPr>
            <a:endParaRPr lang="es-ES" sz="1800" dirty="0"/>
          </a:p>
          <a:p>
            <a:r>
              <a:rPr lang="es-ES" sz="1800" dirty="0"/>
              <a:t>Lista de resultados</a:t>
            </a:r>
          </a:p>
          <a:p>
            <a:endParaRPr lang="es-ES" sz="1800" dirty="0"/>
          </a:p>
          <a:p>
            <a:r>
              <a:rPr lang="es-ES" sz="1800" dirty="0"/>
              <a:t>Lista de ejercicios</a:t>
            </a:r>
          </a:p>
          <a:p>
            <a:endParaRPr lang="es-ES" sz="1800" dirty="0"/>
          </a:p>
          <a:p>
            <a:r>
              <a:rPr lang="es-ES" sz="1800" dirty="0"/>
              <a:t>Campo de nombre de rutina</a:t>
            </a:r>
          </a:p>
          <a:p>
            <a:endParaRPr lang="es-ES" sz="1800" dirty="0"/>
          </a:p>
          <a:p>
            <a:r>
              <a:rPr lang="es-ES" sz="1800" dirty="0"/>
              <a:t>Botones de selección de días de la semana</a:t>
            </a:r>
          </a:p>
          <a:p>
            <a:endParaRPr lang="es-ES" sz="1800" dirty="0"/>
          </a:p>
          <a:p>
            <a:r>
              <a:rPr lang="es-ES" sz="1800" dirty="0"/>
              <a:t>Botón de creación de rutina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917804A-5949-ECBE-9099-A597B5F43441}"/>
              </a:ext>
            </a:extLst>
          </p:cNvPr>
          <p:cNvSpPr txBox="1"/>
          <p:nvPr/>
        </p:nvSpPr>
        <p:spPr>
          <a:xfrm>
            <a:off x="5083728" y="211963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Pantalla de Ejercicios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D31B0A1-BCED-1EC9-2F59-0F2E3060A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72" y="520146"/>
            <a:ext cx="2656215" cy="580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058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90D6E9-9521-FEF1-2BB2-9CB796798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1800" dirty="0"/>
              <a:t>Botón de regreso a la pantalla Principal</a:t>
            </a:r>
          </a:p>
          <a:p>
            <a:endParaRPr lang="es-ES" sz="1800" dirty="0"/>
          </a:p>
          <a:p>
            <a:r>
              <a:rPr lang="es-ES" sz="1800" dirty="0"/>
              <a:t>Campo de búsqueda de alimentos e icono de reinicio</a:t>
            </a:r>
          </a:p>
          <a:p>
            <a:pPr marL="0" indent="0">
              <a:buNone/>
            </a:pPr>
            <a:endParaRPr lang="es-ES" sz="1800" dirty="0"/>
          </a:p>
          <a:p>
            <a:r>
              <a:rPr lang="es-ES" sz="1800" dirty="0"/>
              <a:t>Lista de resultados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917804A-5949-ECBE-9099-A597B5F43441}"/>
              </a:ext>
            </a:extLst>
          </p:cNvPr>
          <p:cNvSpPr txBox="1"/>
          <p:nvPr/>
        </p:nvSpPr>
        <p:spPr>
          <a:xfrm>
            <a:off x="5083728" y="211963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Pantalla de Nutrición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DFDD529-9177-CBD6-E95F-E58572434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72" y="509041"/>
            <a:ext cx="2656215" cy="583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29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90D6E9-9521-FEF1-2BB2-9CB796798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1800" dirty="0"/>
              <a:t>Campos de texto</a:t>
            </a:r>
          </a:p>
          <a:p>
            <a:pPr lvl="1"/>
            <a:r>
              <a:rPr lang="es-ES" sz="1400" dirty="0"/>
              <a:t>Nombre del alimento</a:t>
            </a:r>
          </a:p>
          <a:p>
            <a:pPr lvl="1"/>
            <a:r>
              <a:rPr lang="es-ES" sz="1400" dirty="0"/>
              <a:t>Kcal por cada 100 gramos</a:t>
            </a:r>
          </a:p>
          <a:p>
            <a:pPr lvl="1"/>
            <a:r>
              <a:rPr lang="es-ES" sz="1400" dirty="0"/>
              <a:t>Nutrientes por cada 100 gramos</a:t>
            </a:r>
          </a:p>
          <a:p>
            <a:pPr marL="0" indent="0">
              <a:buNone/>
            </a:pPr>
            <a:endParaRPr lang="es-ES" sz="1800" dirty="0"/>
          </a:p>
          <a:p>
            <a:r>
              <a:rPr lang="es-ES" sz="1800" dirty="0"/>
              <a:t>Imagen del alimento</a:t>
            </a:r>
          </a:p>
          <a:p>
            <a:endParaRPr lang="es-ES" sz="1800" dirty="0"/>
          </a:p>
          <a:p>
            <a:r>
              <a:rPr lang="es-ES" sz="1800" dirty="0"/>
              <a:t>Gráfico de nutrientes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917804A-5949-ECBE-9099-A597B5F43441}"/>
              </a:ext>
            </a:extLst>
          </p:cNvPr>
          <p:cNvSpPr txBox="1"/>
          <p:nvPr/>
        </p:nvSpPr>
        <p:spPr>
          <a:xfrm>
            <a:off x="5083728" y="211963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Pantalla de Alimento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D4FFC85-E11E-8A45-C16A-2F531F6F4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504350"/>
            <a:ext cx="2696581" cy="582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56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90D6E9-9521-FEF1-2BB2-9CB796798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1800" dirty="0"/>
              <a:t>Botón de regreso a la pantalla Principal</a:t>
            </a:r>
          </a:p>
          <a:p>
            <a:endParaRPr lang="es-ES" sz="1800" dirty="0"/>
          </a:p>
          <a:p>
            <a:r>
              <a:rPr lang="es-ES" sz="1800" dirty="0"/>
              <a:t>Calendario</a:t>
            </a:r>
          </a:p>
          <a:p>
            <a:pPr marL="0" indent="0">
              <a:buNone/>
            </a:pPr>
            <a:endParaRPr lang="es-ES" sz="1800" dirty="0"/>
          </a:p>
          <a:p>
            <a:r>
              <a:rPr lang="es-ES" sz="1800" dirty="0"/>
              <a:t>Lista de rutinas</a:t>
            </a:r>
          </a:p>
          <a:p>
            <a:pPr lvl="1"/>
            <a:r>
              <a:rPr lang="es-ES" sz="1400" dirty="0"/>
              <a:t>Botón de visualización de rutina</a:t>
            </a:r>
          </a:p>
          <a:p>
            <a:pPr lvl="1"/>
            <a:r>
              <a:rPr lang="es-ES" sz="1400" dirty="0"/>
              <a:t>Botón de eliminación de rutina</a:t>
            </a:r>
          </a:p>
          <a:p>
            <a:endParaRPr lang="es-ES" sz="1800" dirty="0"/>
          </a:p>
          <a:p>
            <a:r>
              <a:rPr lang="es-ES" sz="1800" dirty="0"/>
              <a:t>Botón de adición de rutina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917804A-5949-ECBE-9099-A597B5F43441}"/>
              </a:ext>
            </a:extLst>
          </p:cNvPr>
          <p:cNvSpPr txBox="1"/>
          <p:nvPr/>
        </p:nvSpPr>
        <p:spPr>
          <a:xfrm>
            <a:off x="5083728" y="211963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Pantalla de Calendario</a:t>
            </a:r>
          </a:p>
        </p:txBody>
      </p:sp>
      <p:pic>
        <p:nvPicPr>
          <p:cNvPr id="2" name="Imagen 1" descr="Calendario&#10;&#10;Descripción generada automáticamente">
            <a:extLst>
              <a:ext uri="{FF2B5EF4-FFF2-40B4-BE49-F238E27FC236}">
                <a16:creationId xmlns:a16="http://schemas.microsoft.com/office/drawing/2014/main" id="{EA13BD72-1D0B-BD54-24FD-7836DD767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72" y="563346"/>
            <a:ext cx="2649425" cy="572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73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90D6E9-9521-FEF1-2BB2-9CB796798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1800" dirty="0"/>
              <a:t>Botón de regreso a la pantalla Calendario</a:t>
            </a:r>
          </a:p>
          <a:p>
            <a:pPr marL="0" indent="0">
              <a:buNone/>
            </a:pPr>
            <a:endParaRPr lang="es-ES" sz="1800" dirty="0"/>
          </a:p>
          <a:p>
            <a:r>
              <a:rPr lang="es-ES" sz="1800" dirty="0"/>
              <a:t>Lista de rutinas</a:t>
            </a:r>
          </a:p>
          <a:p>
            <a:pPr lvl="1"/>
            <a:r>
              <a:rPr lang="es-ES" sz="1400" dirty="0"/>
              <a:t>Botón de adición de rutina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917804A-5949-ECBE-9099-A597B5F43441}"/>
              </a:ext>
            </a:extLst>
          </p:cNvPr>
          <p:cNvSpPr txBox="1"/>
          <p:nvPr/>
        </p:nvSpPr>
        <p:spPr>
          <a:xfrm>
            <a:off x="5083728" y="211963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Pantalla de </a:t>
            </a:r>
            <a:r>
              <a:rPr lang="es-ES" sz="3200" b="1" dirty="0" err="1"/>
              <a:t>añadirRutinaCalendario</a:t>
            </a:r>
            <a:endParaRPr lang="es-ES" sz="3200" b="1" dirty="0"/>
          </a:p>
        </p:txBody>
      </p:sp>
      <p:pic>
        <p:nvPicPr>
          <p:cNvPr id="5" name="Imagen 4" descr="Forma&#10;&#10;Descripción generada automáticamente">
            <a:extLst>
              <a:ext uri="{FF2B5EF4-FFF2-40B4-BE49-F238E27FC236}">
                <a16:creationId xmlns:a16="http://schemas.microsoft.com/office/drawing/2014/main" id="{2D519A4A-A371-3F2B-D70B-8180CF8B1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72" y="543760"/>
            <a:ext cx="2649425" cy="576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82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C7A802-6EBD-9CAC-FBF7-60D08ACA6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0292"/>
            <a:ext cx="10461772" cy="640827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Demostración de la app</a:t>
            </a:r>
          </a:p>
        </p:txBody>
      </p:sp>
      <p:pic>
        <p:nvPicPr>
          <p:cNvPr id="3" name="2023-07-14 12-53-25">
            <a:hlinkClick r:id="" action="ppaction://media"/>
            <a:extLst>
              <a:ext uri="{FF2B5EF4-FFF2-40B4-BE49-F238E27FC236}">
                <a16:creationId xmlns:a16="http://schemas.microsoft.com/office/drawing/2014/main" id="{F9C22BFA-5A8B-999D-63FE-31F2D8DD8E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8143" y="671118"/>
            <a:ext cx="10535657" cy="592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4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3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0808F13-7480-A97B-41AF-85C4142CB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Kotlin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5C41104-BCE3-1E7E-334A-EA166E066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/>
              <a:t>Seguridad ante nulos</a:t>
            </a:r>
          </a:p>
          <a:p>
            <a:endParaRPr lang="es-ES"/>
          </a:p>
          <a:p>
            <a:endParaRPr lang="es-ES"/>
          </a:p>
          <a:p>
            <a:r>
              <a:rPr lang="es-ES"/>
              <a:t>Funciones de extensión</a:t>
            </a:r>
          </a:p>
          <a:p>
            <a:endParaRPr lang="es-ES"/>
          </a:p>
          <a:p>
            <a:endParaRPr lang="es-ES"/>
          </a:p>
          <a:p>
            <a:r>
              <a:rPr lang="es-ES"/>
              <a:t>Clases de datos</a:t>
            </a:r>
          </a:p>
          <a:p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BC6657E-84C7-0EFC-A823-48FD03598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74626"/>
            <a:ext cx="5239385" cy="13335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28DF901-FCA7-7860-BA85-00CCBC551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74677"/>
            <a:ext cx="3048000" cy="7429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5EC1490-86DB-93EA-AA9C-97AC5FDF2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284178"/>
            <a:ext cx="410527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32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61A68F03-2AD1-5267-EB0E-CF1E226FD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4482"/>
            <a:ext cx="10515600" cy="5542481"/>
          </a:xfrm>
        </p:spPr>
        <p:txBody>
          <a:bodyPr/>
          <a:lstStyle/>
          <a:p>
            <a:r>
              <a:rPr lang="es-ES" dirty="0"/>
              <a:t>Funciones Lambda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 err="1"/>
              <a:t>Co-rutinas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A2B7953-1EBF-4055-DB34-7BA6D7C41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347" y="681037"/>
            <a:ext cx="7114023" cy="223944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65AB746-15F2-FCEB-CD29-0A122A540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609" y="3429000"/>
            <a:ext cx="3136252" cy="309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02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18395-9FAF-F150-E452-050296E29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501" y="489508"/>
            <a:ext cx="5754896" cy="1667569"/>
          </a:xfrm>
        </p:spPr>
        <p:txBody>
          <a:bodyPr anchor="b">
            <a:normAutofit/>
          </a:bodyPr>
          <a:lstStyle/>
          <a:p>
            <a:r>
              <a:rPr lang="es-ES" sz="4000"/>
              <a:t>Jetpack Compose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5AE218-7C86-84A5-0694-B7ED6473B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6502" y="2405894"/>
            <a:ext cx="5754896" cy="3197464"/>
          </a:xfrm>
        </p:spPr>
        <p:txBody>
          <a:bodyPr anchor="t">
            <a:normAutofit/>
          </a:bodyPr>
          <a:lstStyle/>
          <a:p>
            <a:endParaRPr lang="es-ES" sz="2000" dirty="0"/>
          </a:p>
          <a:p>
            <a:r>
              <a:rPr lang="es-ES" sz="2000" dirty="0"/>
              <a:t>Programación declarativa</a:t>
            </a:r>
          </a:p>
          <a:p>
            <a:endParaRPr lang="es-ES" sz="2000" dirty="0"/>
          </a:p>
          <a:p>
            <a:r>
              <a:rPr lang="es-ES" sz="2000" dirty="0"/>
              <a:t>Menos código</a:t>
            </a:r>
          </a:p>
          <a:p>
            <a:endParaRPr lang="es-ES" sz="2000" dirty="0"/>
          </a:p>
          <a:p>
            <a:r>
              <a:rPr lang="es-ES" sz="2000" dirty="0"/>
              <a:t>Compatibilidad con </a:t>
            </a:r>
            <a:r>
              <a:rPr lang="es-ES" sz="2000" dirty="0" err="1"/>
              <a:t>Kotlin</a:t>
            </a:r>
            <a:endParaRPr lang="es-ES" sz="2000" dirty="0"/>
          </a:p>
          <a:p>
            <a:pPr marL="0" indent="0">
              <a:buNone/>
            </a:pPr>
            <a:endParaRPr lang="es-ES" sz="2000" dirty="0"/>
          </a:p>
        </p:txBody>
      </p:sp>
      <p:pic>
        <p:nvPicPr>
          <p:cNvPr id="1028" name="Picture 4" descr="MasterClass de Jetpack Compose - Compose Expert">
            <a:extLst>
              <a:ext uri="{FF2B5EF4-FFF2-40B4-BE49-F238E27FC236}">
                <a16:creationId xmlns:a16="http://schemas.microsoft.com/office/drawing/2014/main" id="{BC41939E-827D-0F29-97FC-9594358FD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8464" y="1105758"/>
            <a:ext cx="3876165" cy="418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349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113578-95CD-5958-07F0-E0410CB07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117"/>
            <a:ext cx="10515600" cy="5656846"/>
          </a:xfrm>
        </p:spPr>
        <p:txBody>
          <a:bodyPr/>
          <a:lstStyle/>
          <a:p>
            <a:r>
              <a:rPr lang="es-ES" dirty="0"/>
              <a:t>Composición de componentes</a:t>
            </a:r>
          </a:p>
          <a:p>
            <a:pPr lvl="1"/>
            <a:endParaRPr lang="es-ES" dirty="0"/>
          </a:p>
          <a:p>
            <a:pPr lvl="1"/>
            <a:r>
              <a:rPr lang="es-ES" dirty="0" err="1"/>
              <a:t>Scaffold</a:t>
            </a:r>
            <a:endParaRPr lang="es-ES" dirty="0"/>
          </a:p>
          <a:p>
            <a:pPr lvl="1"/>
            <a:r>
              <a:rPr lang="es-ES" dirty="0"/>
              <a:t>Box</a:t>
            </a:r>
          </a:p>
          <a:p>
            <a:pPr lvl="1"/>
            <a:r>
              <a:rPr lang="es-ES" dirty="0" err="1"/>
              <a:t>Column</a:t>
            </a:r>
            <a:r>
              <a:rPr lang="es-ES" dirty="0"/>
              <a:t> y </a:t>
            </a:r>
            <a:r>
              <a:rPr lang="es-ES" dirty="0" err="1"/>
              <a:t>Row</a:t>
            </a:r>
            <a:endParaRPr lang="es-ES" dirty="0"/>
          </a:p>
          <a:p>
            <a:pPr lvl="1"/>
            <a:r>
              <a:rPr lang="es-ES" dirty="0"/>
              <a:t>Text y </a:t>
            </a:r>
            <a:r>
              <a:rPr lang="es-ES" dirty="0" err="1"/>
              <a:t>TextField</a:t>
            </a:r>
            <a:endParaRPr lang="es-ES" dirty="0"/>
          </a:p>
          <a:p>
            <a:pPr lvl="1"/>
            <a:r>
              <a:rPr lang="es-ES" dirty="0" err="1"/>
              <a:t>Icon</a:t>
            </a:r>
            <a:endParaRPr lang="es-ES" dirty="0"/>
          </a:p>
          <a:p>
            <a:pPr lvl="1"/>
            <a:r>
              <a:rPr lang="es-ES" dirty="0" err="1"/>
              <a:t>IconButton</a:t>
            </a:r>
            <a:r>
              <a:rPr lang="es-ES" dirty="0"/>
              <a:t> y </a:t>
            </a:r>
            <a:r>
              <a:rPr lang="es-ES" dirty="0" err="1"/>
              <a:t>Button</a:t>
            </a:r>
            <a:endParaRPr lang="es-ES" dirty="0"/>
          </a:p>
          <a:p>
            <a:pPr lvl="1"/>
            <a:r>
              <a:rPr lang="es-ES" dirty="0" err="1"/>
              <a:t>LazyColumn</a:t>
            </a:r>
            <a:r>
              <a:rPr lang="es-ES" dirty="0"/>
              <a:t> y </a:t>
            </a:r>
            <a:r>
              <a:rPr lang="es-ES" dirty="0" err="1"/>
              <a:t>LazyRow</a:t>
            </a:r>
            <a:endParaRPr lang="es-ES" dirty="0"/>
          </a:p>
          <a:p>
            <a:pPr lvl="1"/>
            <a:r>
              <a:rPr lang="es-ES" dirty="0" err="1"/>
              <a:t>Spacer</a:t>
            </a:r>
            <a:endParaRPr lang="es-ES" dirty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15994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DF22879-7174-7566-A416-71736C0DB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000" dirty="0"/>
              <a:t>Campos de texto para iniciar sesión</a:t>
            </a:r>
          </a:p>
          <a:p>
            <a:endParaRPr lang="es-ES" sz="2000" dirty="0"/>
          </a:p>
          <a:p>
            <a:r>
              <a:rPr lang="es-ES" sz="2000" dirty="0"/>
              <a:t>Icono de mostrar/ocultar contraseña</a:t>
            </a:r>
          </a:p>
          <a:p>
            <a:endParaRPr lang="es-ES" sz="2000" dirty="0"/>
          </a:p>
          <a:p>
            <a:r>
              <a:rPr lang="es-ES" sz="2000" dirty="0"/>
              <a:t>Inicio de sesión con Google</a:t>
            </a:r>
          </a:p>
          <a:p>
            <a:endParaRPr lang="es-ES" sz="2000" dirty="0"/>
          </a:p>
          <a:p>
            <a:r>
              <a:rPr lang="es-ES" sz="2000" dirty="0"/>
              <a:t>Registro</a:t>
            </a:r>
          </a:p>
          <a:p>
            <a:pPr marL="0" indent="0">
              <a:buNone/>
            </a:pPr>
            <a:endParaRPr lang="es-ES" sz="20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2089477-6E11-9C7B-DED7-FC6AED9D5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72" y="205104"/>
            <a:ext cx="2966085" cy="643826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92931C8-8697-87F2-1D13-29BAA928BF61}"/>
              </a:ext>
            </a:extLst>
          </p:cNvPr>
          <p:cNvSpPr txBox="1"/>
          <p:nvPr/>
        </p:nvSpPr>
        <p:spPr>
          <a:xfrm>
            <a:off x="5083728" y="211963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Pantalla de </a:t>
            </a:r>
            <a:r>
              <a:rPr lang="es-ES" sz="3200" b="1" dirty="0" err="1"/>
              <a:t>Login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4238371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AFD0A2-4B0F-4EE6-3397-9F794F57E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1800" dirty="0"/>
              <a:t>Botón de regreso a la pantalla de </a:t>
            </a:r>
            <a:r>
              <a:rPr lang="es-ES" sz="1800" dirty="0" err="1"/>
              <a:t>Login</a:t>
            </a:r>
            <a:endParaRPr lang="es-ES" sz="1800" dirty="0"/>
          </a:p>
          <a:p>
            <a:endParaRPr lang="es-ES" sz="1800" dirty="0"/>
          </a:p>
          <a:p>
            <a:r>
              <a:rPr lang="es-ES" sz="1800" dirty="0"/>
              <a:t>Campos de texto para registrar al nuevo usuario</a:t>
            </a:r>
          </a:p>
          <a:p>
            <a:endParaRPr lang="es-ES" sz="1800" dirty="0"/>
          </a:p>
          <a:p>
            <a:r>
              <a:rPr lang="es-ES" sz="1800" dirty="0"/>
              <a:t>Botón de registro de usuario en </a:t>
            </a:r>
            <a:r>
              <a:rPr lang="es-ES" sz="1800" dirty="0" err="1"/>
              <a:t>Firebase</a:t>
            </a:r>
            <a:r>
              <a:rPr lang="es-ES" sz="1800" dirty="0"/>
              <a:t> </a:t>
            </a:r>
            <a:r>
              <a:rPr lang="es-ES" sz="1800" dirty="0" err="1"/>
              <a:t>Authentication</a:t>
            </a:r>
            <a:endParaRPr lang="es-ES" sz="1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A5D6C08-9617-833A-9327-9667F8189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72" y="103504"/>
            <a:ext cx="3067050" cy="664146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5BF21B6-2FDC-5781-BDD5-4BB1F330ECFF}"/>
              </a:ext>
            </a:extLst>
          </p:cNvPr>
          <p:cNvSpPr txBox="1"/>
          <p:nvPr/>
        </p:nvSpPr>
        <p:spPr>
          <a:xfrm>
            <a:off x="5083728" y="211963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Pantalla de Registro</a:t>
            </a:r>
          </a:p>
        </p:txBody>
      </p:sp>
    </p:spTree>
    <p:extLst>
      <p:ext uri="{BB962C8B-B14F-4D97-AF65-F5344CB8AC3E}">
        <p14:creationId xmlns:p14="http://schemas.microsoft.com/office/powerpoint/2010/main" val="165388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90D6E9-9521-FEF1-2BB2-9CB796798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1800" dirty="0"/>
              <a:t>Botón de regreso a la pantalla de </a:t>
            </a:r>
            <a:r>
              <a:rPr lang="es-ES" sz="1800" dirty="0" err="1"/>
              <a:t>Login</a:t>
            </a:r>
            <a:r>
              <a:rPr lang="es-ES" sz="1800" dirty="0"/>
              <a:t> y cierre de sesión</a:t>
            </a:r>
          </a:p>
          <a:p>
            <a:endParaRPr lang="es-ES" sz="1800" dirty="0"/>
          </a:p>
          <a:p>
            <a:r>
              <a:rPr lang="es-ES" sz="1800" dirty="0"/>
              <a:t>Botón de acceso a Rutinas</a:t>
            </a:r>
          </a:p>
          <a:p>
            <a:endParaRPr lang="es-ES" sz="1800" dirty="0"/>
          </a:p>
          <a:p>
            <a:r>
              <a:rPr lang="es-ES" sz="1800" dirty="0"/>
              <a:t>Botón de acceso a Nutrición</a:t>
            </a:r>
          </a:p>
          <a:p>
            <a:endParaRPr lang="es-ES" sz="1800" dirty="0"/>
          </a:p>
          <a:p>
            <a:r>
              <a:rPr lang="es-ES" sz="1800" dirty="0"/>
              <a:t>Botón de acceso al Calendario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F1CBE8D-E768-7A79-6465-354E56736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72" y="312737"/>
            <a:ext cx="2912835" cy="6223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04D9A4E-56E9-C3B9-857A-24A5D299491D}"/>
              </a:ext>
            </a:extLst>
          </p:cNvPr>
          <p:cNvSpPr txBox="1"/>
          <p:nvPr/>
        </p:nvSpPr>
        <p:spPr>
          <a:xfrm>
            <a:off x="5083728" y="211963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Pantalla Principal</a:t>
            </a:r>
          </a:p>
        </p:txBody>
      </p:sp>
    </p:spTree>
    <p:extLst>
      <p:ext uri="{BB962C8B-B14F-4D97-AF65-F5344CB8AC3E}">
        <p14:creationId xmlns:p14="http://schemas.microsoft.com/office/powerpoint/2010/main" val="3165310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90D6E9-9521-FEF1-2BB2-9CB796798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1800" dirty="0"/>
              <a:t>Botón de regreso a la pantalla Principal</a:t>
            </a:r>
          </a:p>
          <a:p>
            <a:endParaRPr lang="es-ES" sz="1800" dirty="0"/>
          </a:p>
          <a:p>
            <a:r>
              <a:rPr lang="es-ES" sz="1800" dirty="0"/>
              <a:t>Lista de rutinas</a:t>
            </a:r>
          </a:p>
          <a:p>
            <a:pPr lvl="1"/>
            <a:endParaRPr lang="es-ES" sz="1400" dirty="0"/>
          </a:p>
          <a:p>
            <a:pPr lvl="1"/>
            <a:r>
              <a:rPr lang="es-ES" sz="1400" dirty="0"/>
              <a:t>Botón de visualización de rutinas</a:t>
            </a:r>
          </a:p>
          <a:p>
            <a:pPr lvl="1"/>
            <a:endParaRPr lang="es-ES" sz="1400" dirty="0"/>
          </a:p>
          <a:p>
            <a:pPr lvl="1"/>
            <a:r>
              <a:rPr lang="es-ES" sz="1400" dirty="0"/>
              <a:t>Botón de eliminación de rutinas</a:t>
            </a:r>
          </a:p>
          <a:p>
            <a:endParaRPr lang="es-ES" sz="1800" dirty="0"/>
          </a:p>
          <a:p>
            <a:r>
              <a:rPr lang="es-ES" sz="1800" dirty="0"/>
              <a:t>Botón flotante de creación de rutinas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495B19D-D52D-91AD-24E4-347544B3C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72" y="317645"/>
            <a:ext cx="2880527" cy="621318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1233A56-6A8C-5434-48B4-C3519D1DD74A}"/>
              </a:ext>
            </a:extLst>
          </p:cNvPr>
          <p:cNvSpPr txBox="1"/>
          <p:nvPr/>
        </p:nvSpPr>
        <p:spPr>
          <a:xfrm>
            <a:off x="5083728" y="211963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Pantalla de Rutinas</a:t>
            </a:r>
          </a:p>
        </p:txBody>
      </p:sp>
    </p:spTree>
    <p:extLst>
      <p:ext uri="{BB962C8B-B14F-4D97-AF65-F5344CB8AC3E}">
        <p14:creationId xmlns:p14="http://schemas.microsoft.com/office/powerpoint/2010/main" val="35022731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etras en madera">
  <a:themeElements>
    <a:clrScheme name="Letras en mader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Letras en madera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Letras en madera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TM03090434[[fn=Letras en madera]]</Template>
  <TotalTime>166</TotalTime>
  <Words>390</Words>
  <Application>Microsoft Office PowerPoint</Application>
  <PresentationFormat>Panorámica</PresentationFormat>
  <Paragraphs>142</Paragraphs>
  <Slides>18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6" baseType="lpstr">
      <vt:lpstr>Calibri</vt:lpstr>
      <vt:lpstr>Cambria Math</vt:lpstr>
      <vt:lpstr>Rockwell</vt:lpstr>
      <vt:lpstr>Rockwell Condensed</vt:lpstr>
      <vt:lpstr>Rockwell Extra Bold</vt:lpstr>
      <vt:lpstr>Times New Roman</vt:lpstr>
      <vt:lpstr>Wingdings</vt:lpstr>
      <vt:lpstr>Letras en madera</vt:lpstr>
      <vt:lpstr>TFGym</vt:lpstr>
      <vt:lpstr>Kotlin</vt:lpstr>
      <vt:lpstr>Presentación de PowerPoint</vt:lpstr>
      <vt:lpstr>Jetpack Compose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Demostración de la app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TFGym</dc:title>
  <dc:creator>a.alcala@alumnos.upm.es</dc:creator>
  <cp:lastModifiedBy>a.alcala@alumnos.upm.es</cp:lastModifiedBy>
  <cp:revision>9</cp:revision>
  <dcterms:created xsi:type="dcterms:W3CDTF">2023-07-12T08:18:32Z</dcterms:created>
  <dcterms:modified xsi:type="dcterms:W3CDTF">2023-07-19T18:08:26Z</dcterms:modified>
</cp:coreProperties>
</file>